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1"/>
  </p:notesMasterIdLst>
  <p:sldIdLst>
    <p:sldId id="256" r:id="rId2"/>
    <p:sldId id="257" r:id="rId3"/>
    <p:sldId id="264" r:id="rId4"/>
    <p:sldId id="258" r:id="rId5"/>
    <p:sldId id="260" r:id="rId6"/>
    <p:sldId id="259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30" autoAdjust="0"/>
    <p:restoredTop sz="85073" autoAdjust="0"/>
  </p:normalViewPr>
  <p:slideViewPr>
    <p:cSldViewPr snapToGrid="0">
      <p:cViewPr varScale="1">
        <p:scale>
          <a:sx n="80" d="100"/>
          <a:sy n="80" d="100"/>
        </p:scale>
        <p:origin x="96" y="2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92DA47-A365-4F82-8BB0-BD98671F984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90FA6-7D7B-415C-B557-2876107E191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3297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dirty="0"/>
              <a:t>平成</a:t>
            </a:r>
            <a:r>
              <a:rPr kumimoji="1" lang="en-US" altLang="ja-JP" dirty="0"/>
              <a:t>25</a:t>
            </a:r>
            <a:r>
              <a:rPr kumimoji="1" lang="ja-JP" altLang="en-US" dirty="0"/>
              <a:t>年に内閣府の実施した調査によると</a:t>
            </a:r>
            <a:r>
              <a:rPr kumimoji="1" lang="ja-JP" altLang="en-US" sz="1200" dirty="0"/>
              <a:t>日本国内の聴覚障害者数は３４万３千人であるという報告があります。</a:t>
            </a:r>
            <a:endParaRPr kumimoji="1" lang="en-US" altLang="ja-JP" sz="1200" dirty="0"/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90FA6-7D7B-415C-B557-2876107E191E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9649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利き手が反転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690FA6-7D7B-415C-B557-2876107E191E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4685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2200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89133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274638"/>
            <a:ext cx="2628900" cy="5897562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274638"/>
            <a:ext cx="7734300" cy="5897562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3557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5608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4406900"/>
            <a:ext cx="10515600" cy="1362075"/>
          </a:xfrm>
        </p:spPr>
        <p:txBody>
          <a:bodyPr anchor="t"/>
          <a:lstStyle>
            <a:lvl1pPr>
              <a:defRPr sz="4000" b="1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906713"/>
            <a:ext cx="105156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8577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0863"/>
            <a:ext cx="5181600" cy="4351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0863"/>
            <a:ext cx="5181600" cy="4351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59917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74638"/>
            <a:ext cx="10515600" cy="11430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1535113"/>
            <a:ext cx="515620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1850" y="2174875"/>
            <a:ext cx="5156200" cy="399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9663" y="1535113"/>
            <a:ext cx="515778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9663" y="2174875"/>
            <a:ext cx="5157787" cy="399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8143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32583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7938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685800"/>
            <a:ext cx="4013200" cy="1160463"/>
          </a:xfrm>
        </p:spPr>
        <p:txBody>
          <a:bodyPr anchor="b"/>
          <a:lstStyle>
            <a:lvl1pPr>
              <a:defRPr sz="2000" b="1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6663" y="685800"/>
            <a:ext cx="6300787" cy="54864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1850" y="1846263"/>
            <a:ext cx="4013200" cy="432593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51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05075" y="4800600"/>
            <a:ext cx="7177088" cy="566738"/>
          </a:xfrm>
        </p:spPr>
        <p:txBody>
          <a:bodyPr anchor="b"/>
          <a:lstStyle>
            <a:lvl1pPr>
              <a:defRPr sz="2000" b="1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05075" y="685800"/>
            <a:ext cx="7177088" cy="40417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05075" y="5367338"/>
            <a:ext cx="717708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0884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74638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0863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269AB-4317-4DD0-A71C-5DD3539C6BE6}" type="datetimeFigureOut">
              <a:rPr kumimoji="1" lang="ja-JP" altLang="en-US" smtClean="0"/>
              <a:t>2020/11/9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34D4C7-2AC4-4B11-881B-A0BAB20E46C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4459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598E38-146E-4BAE-803B-08DC8CCE40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3"/>
            <a:ext cx="10058400" cy="2722110"/>
          </a:xfrm>
        </p:spPr>
        <p:txBody>
          <a:bodyPr>
            <a:normAutofit/>
          </a:bodyPr>
          <a:lstStyle/>
          <a:p>
            <a:r>
              <a:rPr kumimoji="1" lang="ja-JP" altLang="en-US" sz="4800" dirty="0"/>
              <a:t>ハンドトラッキング機能搭載</a:t>
            </a:r>
            <a:r>
              <a:rPr kumimoji="1" lang="en-US" altLang="ja-JP" sz="4800" dirty="0">
                <a:latin typeface="Century" panose="02040604050505020304" pitchFamily="18" charset="0"/>
              </a:rPr>
              <a:t>HMD</a:t>
            </a:r>
            <a:r>
              <a:rPr kumimoji="1" lang="ja-JP" altLang="en-US" sz="4800" dirty="0"/>
              <a:t>を　用いた手話学習支援ツールの検討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7483203D-0D82-469F-B40C-21D215CCBE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3868412"/>
            <a:ext cx="10058400" cy="453264"/>
          </a:xfrm>
        </p:spPr>
        <p:txBody>
          <a:bodyPr>
            <a:normAutofit fontScale="85000" lnSpcReduction="20000"/>
          </a:bodyPr>
          <a:lstStyle/>
          <a:p>
            <a:r>
              <a:rPr kumimoji="1" lang="ja-JP" altLang="en-US" dirty="0"/>
              <a:t>摂南大学大学院　　赤葉　亮太</a:t>
            </a:r>
          </a:p>
        </p:txBody>
      </p:sp>
      <p:sp>
        <p:nvSpPr>
          <p:cNvPr id="4" name="字幕 2">
            <a:extLst>
              <a:ext uri="{FF2B5EF4-FFF2-40B4-BE49-F238E27FC236}">
                <a16:creationId xmlns:a16="http://schemas.microsoft.com/office/drawing/2014/main" id="{7A3FE523-2E21-49D8-930A-CC7E01925439}"/>
              </a:ext>
            </a:extLst>
          </p:cNvPr>
          <p:cNvSpPr txBox="1">
            <a:spLocks/>
          </p:cNvSpPr>
          <p:nvPr/>
        </p:nvSpPr>
        <p:spPr>
          <a:xfrm>
            <a:off x="1097280" y="5082005"/>
            <a:ext cx="10058400" cy="1536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kumimoji="1"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kumimoji="1"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kumimoji="1"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kumimoji="1"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目的：現状の手話学習方法の問題点を克服する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実装：</a:t>
            </a:r>
            <a:r>
              <a:rPr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" panose="02040604050505020304" pitchFamily="18" charset="0"/>
              </a:rPr>
              <a:t>Oculus</a:t>
            </a:r>
            <a:r>
              <a:rPr lang="ja-JP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" panose="02040604050505020304" pitchFamily="18" charset="0"/>
              </a:rPr>
              <a:t> </a:t>
            </a:r>
            <a:r>
              <a:rPr lang="en-US" altLang="ja-JP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" panose="02040604050505020304" pitchFamily="18" charset="0"/>
              </a:rPr>
              <a:t>Quest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entury" panose="02040604050505020304" pitchFamily="18" charset="0"/>
              </a:rPr>
              <a:t>と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  <a:latin typeface="Century" panose="02040604050505020304" pitchFamily="18" charset="0"/>
              </a:rPr>
              <a:t>Unity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entury" panose="02040604050505020304" pitchFamily="18" charset="0"/>
              </a:rPr>
              <a:t>を用いたソフトウェア実装</a:t>
            </a:r>
            <a:endParaRPr lang="en-US" altLang="ja-JP" sz="2000" dirty="0">
              <a:solidFill>
                <a:schemeClr val="tx1">
                  <a:lumMod val="75000"/>
                  <a:lumOff val="25000"/>
                </a:schemeClr>
              </a:solidFill>
              <a:latin typeface="Century" panose="020406040505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Oculus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ja-JP" dirty="0">
                <a:solidFill>
                  <a:schemeClr val="tx1">
                    <a:lumMod val="75000"/>
                    <a:lumOff val="25000"/>
                  </a:schemeClr>
                </a:solidFill>
              </a:rPr>
              <a:t>Quest</a:t>
            </a:r>
            <a:r>
              <a:rPr lang="ja-JP" alt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での</a:t>
            </a:r>
            <a:r>
              <a:rPr lang="ja-JP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ハンドトラッキング仕様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2451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5D4BD1-D0A6-48C5-B83B-19A0275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本研究の背景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4F6D6D-94A0-4535-9D1A-058CBC0FC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0863"/>
            <a:ext cx="10515600" cy="4762499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3200" dirty="0"/>
              <a:t>日本国内の聴覚障害者数は約３</a:t>
            </a:r>
            <a:r>
              <a:rPr lang="ja-JP" altLang="en-US" sz="3200" dirty="0"/>
              <a:t>６</a:t>
            </a:r>
            <a:r>
              <a:rPr kumimoji="1" lang="ja-JP" altLang="en-US" sz="3200" dirty="0"/>
              <a:t>万人</a:t>
            </a:r>
            <a:endParaRPr kumimoji="1" lang="en-US" altLang="ja-JP" sz="32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3200" dirty="0"/>
              <a:t>国民のおよそ１０００人に３人が聴覚障害者</a:t>
            </a:r>
            <a:endParaRPr kumimoji="1" lang="en-US" altLang="ja-JP" sz="3200" dirty="0"/>
          </a:p>
          <a:p>
            <a:pPr>
              <a:buFont typeface="Wingdings" panose="05000000000000000000" pitchFamily="2" charset="2"/>
              <a:buChar char="l"/>
            </a:pPr>
            <a:endParaRPr lang="en-US" altLang="ja-JP" sz="3200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3200" dirty="0"/>
              <a:t>聴覚障害者の多くが言語として手話を用いる</a:t>
            </a:r>
            <a:endParaRPr kumimoji="1" lang="en-US" altLang="ja-JP" sz="3200" dirty="0"/>
          </a:p>
          <a:p>
            <a:pPr>
              <a:buFont typeface="Wingdings" panose="05000000000000000000" pitchFamily="2" charset="2"/>
              <a:buChar char="l"/>
            </a:pPr>
            <a:endParaRPr kumimoji="1" lang="en-US" altLang="ja-JP" sz="32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dirty="0"/>
              <a:t>お互いが手話を理解しなければ</a:t>
            </a:r>
            <a:r>
              <a:rPr kumimoji="1" lang="ja-JP" altLang="en-US" sz="3200" dirty="0"/>
              <a:t>会話は成立しない</a:t>
            </a:r>
            <a:endParaRPr kumimoji="1" lang="en-US" altLang="ja-JP" sz="3200" dirty="0"/>
          </a:p>
          <a:p>
            <a:pPr>
              <a:buFont typeface="Wingdings" panose="05000000000000000000" pitchFamily="2" charset="2"/>
              <a:buChar char="l"/>
            </a:pPr>
            <a:endParaRPr lang="en-US" altLang="ja-JP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3200" dirty="0"/>
              <a:t>聴覚障害者との意思疎通の為には健常者も手話を　　　　習得しなければならない</a:t>
            </a:r>
            <a:endParaRPr kumimoji="1" lang="en-US" altLang="ja-JP" sz="3200" dirty="0"/>
          </a:p>
          <a:p>
            <a:pPr>
              <a:buFont typeface="Wingdings" panose="05000000000000000000" pitchFamily="2" charset="2"/>
              <a:buChar char="l"/>
            </a:pPr>
            <a:endParaRPr kumimoji="1" lang="ja-JP" altLang="en-US" sz="3200" dirty="0"/>
          </a:p>
        </p:txBody>
      </p:sp>
      <p:sp>
        <p:nvSpPr>
          <p:cNvPr id="4" name="下矢印 3">
            <a:extLst>
              <a:ext uri="{FF2B5EF4-FFF2-40B4-BE49-F238E27FC236}">
                <a16:creationId xmlns:a16="http://schemas.microsoft.com/office/drawing/2014/main" id="{770097B9-40A1-4149-B941-1841D79BEDF3}"/>
              </a:ext>
            </a:extLst>
          </p:cNvPr>
          <p:cNvSpPr/>
          <p:nvPr/>
        </p:nvSpPr>
        <p:spPr>
          <a:xfrm>
            <a:off x="4474817" y="4022092"/>
            <a:ext cx="360040" cy="360040"/>
          </a:xfrm>
          <a:prstGeom prst="downArrow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5" name="下矢印 3">
            <a:extLst>
              <a:ext uri="{FF2B5EF4-FFF2-40B4-BE49-F238E27FC236}">
                <a16:creationId xmlns:a16="http://schemas.microsoft.com/office/drawing/2014/main" id="{3EB385E7-862C-4CC2-90FD-0175E358089E}"/>
              </a:ext>
            </a:extLst>
          </p:cNvPr>
          <p:cNvSpPr/>
          <p:nvPr/>
        </p:nvSpPr>
        <p:spPr>
          <a:xfrm>
            <a:off x="4474817" y="5122707"/>
            <a:ext cx="360040" cy="360040"/>
          </a:xfrm>
          <a:prstGeom prst="downArrow">
            <a:avLst/>
          </a:prstGeom>
          <a:solidFill>
            <a:schemeClr val="tx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4A163F0-3D91-48A2-9400-61479CB4F0DF}"/>
              </a:ext>
            </a:extLst>
          </p:cNvPr>
          <p:cNvSpPr txBox="1"/>
          <p:nvPr/>
        </p:nvSpPr>
        <p:spPr>
          <a:xfrm>
            <a:off x="6737684" y="6519446"/>
            <a:ext cx="42233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※</a:t>
            </a:r>
            <a:r>
              <a:rPr lang="ja-JP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出典　内閣府　</a:t>
            </a:r>
            <a:r>
              <a:rPr lang="zh-TW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障害者白書　平成</a:t>
            </a:r>
            <a:r>
              <a:rPr lang="en-US" altLang="zh-TW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25</a:t>
            </a:r>
            <a:r>
              <a:rPr lang="zh-TW" altLang="en-US" sz="16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年版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FE09F43-ACDC-4C58-87C9-F2F7CD82E987}"/>
              </a:ext>
            </a:extLst>
          </p:cNvPr>
          <p:cNvSpPr txBox="1"/>
          <p:nvPr/>
        </p:nvSpPr>
        <p:spPr>
          <a:xfrm>
            <a:off x="7756088" y="1651586"/>
            <a:ext cx="7141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6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※</a:t>
            </a:r>
            <a:endParaRPr lang="zh-TW" altLang="en-US" sz="16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40444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5D4BD1-D0A6-48C5-B83B-19A0275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本研究の背景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4F6D6D-94A0-4535-9D1A-058CBC0FC6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0863"/>
            <a:ext cx="10515600" cy="39182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3200" dirty="0"/>
              <a:t>手話を習得する手段</a:t>
            </a:r>
            <a:endParaRPr kumimoji="1" lang="en-US" altLang="ja-JP" sz="32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ja-JP" altLang="en-US" dirty="0"/>
              <a:t>書籍、ビデオ、</a:t>
            </a:r>
            <a:r>
              <a:rPr lang="en-US" altLang="ja-JP" dirty="0"/>
              <a:t>Web</a:t>
            </a:r>
          </a:p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3200" dirty="0">
                <a:solidFill>
                  <a:srgbClr val="C00000"/>
                </a:solidFill>
              </a:rPr>
              <a:t>問題点</a:t>
            </a:r>
            <a:endParaRPr kumimoji="1" lang="en-US" altLang="ja-JP" sz="3200" dirty="0">
              <a:solidFill>
                <a:srgbClr val="C00000"/>
              </a:solidFill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kumimoji="1" lang="ja-JP" altLang="en-US" dirty="0"/>
              <a:t>書籍：動きがない</a:t>
            </a:r>
            <a:endParaRPr kumimoji="1" lang="en-US" altLang="ja-JP" dirty="0"/>
          </a:p>
          <a:p>
            <a:pPr lvl="1">
              <a:buFont typeface="Wingdings" panose="05000000000000000000" pitchFamily="2" charset="2"/>
              <a:buChar char="l"/>
            </a:pPr>
            <a:r>
              <a:rPr kumimoji="1" lang="ja-JP" altLang="en-US" dirty="0"/>
              <a:t>全般：限られた視点方向</a:t>
            </a:r>
            <a:endParaRPr kumimoji="1" lang="en-US" altLang="ja-JP" dirty="0"/>
          </a:p>
          <a:p>
            <a:pPr marL="457200" lvl="1" indent="0">
              <a:buNone/>
            </a:pPr>
            <a:r>
              <a:rPr lang="en-US" altLang="ja-JP" dirty="0"/>
              <a:t>	</a:t>
            </a:r>
            <a:r>
              <a:rPr lang="ja-JP" altLang="en-US" dirty="0"/>
              <a:t>　　　利き手が反転する特性</a:t>
            </a:r>
            <a:endParaRPr lang="en-US" altLang="ja-JP" dirty="0"/>
          </a:p>
          <a:p>
            <a:pPr marL="457200" lvl="1" indent="0">
              <a:buNone/>
            </a:pPr>
            <a:r>
              <a:rPr kumimoji="1" lang="ja-JP" altLang="en-US" dirty="0"/>
              <a:t>　</a:t>
            </a:r>
            <a:r>
              <a:rPr kumimoji="1" lang="en-US" altLang="ja-JP" dirty="0"/>
              <a:t>	</a:t>
            </a:r>
            <a:r>
              <a:rPr kumimoji="1" lang="ja-JP" altLang="en-US" dirty="0"/>
              <a:t>　　　採点がなく確認ができない</a:t>
            </a:r>
            <a:endParaRPr kumimoji="1" lang="en-US" altLang="ja-JP" sz="3200" dirty="0"/>
          </a:p>
          <a:p>
            <a:pPr>
              <a:buFont typeface="Wingdings" panose="05000000000000000000" pitchFamily="2" charset="2"/>
              <a:buChar char="l"/>
            </a:pPr>
            <a:endParaRPr kumimoji="1" lang="ja-JP" altLang="en-US" sz="3200" dirty="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9232CE8E-3C3E-4D98-B74C-362C29DF7084}"/>
              </a:ext>
            </a:extLst>
          </p:cNvPr>
          <p:cNvSpPr/>
          <p:nvPr/>
        </p:nvSpPr>
        <p:spPr>
          <a:xfrm>
            <a:off x="6565232" y="1600200"/>
            <a:ext cx="2490537" cy="2069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AFEC595D-3EE9-41C4-A6DF-DF613B7B4F9D}"/>
              </a:ext>
            </a:extLst>
          </p:cNvPr>
          <p:cNvSpPr/>
          <p:nvPr/>
        </p:nvSpPr>
        <p:spPr>
          <a:xfrm>
            <a:off x="6565231" y="4001022"/>
            <a:ext cx="2490537" cy="2069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AA0BCF5-7071-4B45-BE13-5A172A7216C9}"/>
              </a:ext>
            </a:extLst>
          </p:cNvPr>
          <p:cNvSpPr/>
          <p:nvPr/>
        </p:nvSpPr>
        <p:spPr>
          <a:xfrm>
            <a:off x="9428746" y="4001022"/>
            <a:ext cx="2490537" cy="2069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2474E74-391B-41EB-9631-11ACC4FB3484}"/>
              </a:ext>
            </a:extLst>
          </p:cNvPr>
          <p:cNvSpPr/>
          <p:nvPr/>
        </p:nvSpPr>
        <p:spPr>
          <a:xfrm>
            <a:off x="9428745" y="1600200"/>
            <a:ext cx="2490537" cy="20694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99608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5D4BD1-D0A6-48C5-B83B-19A0275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本研究の目的</a:t>
            </a:r>
          </a:p>
        </p:txBody>
      </p:sp>
      <p:sp>
        <p:nvSpPr>
          <p:cNvPr id="4" name="コンテンツ プレースホルダー 2">
            <a:extLst>
              <a:ext uri="{FF2B5EF4-FFF2-40B4-BE49-F238E27FC236}">
                <a16:creationId xmlns:a16="http://schemas.microsoft.com/office/drawing/2014/main" id="{9F90B49F-F606-4AD5-BC5D-788D4A193C39}"/>
              </a:ext>
            </a:extLst>
          </p:cNvPr>
          <p:cNvSpPr txBox="1">
            <a:spLocks/>
          </p:cNvSpPr>
          <p:nvPr/>
        </p:nvSpPr>
        <p:spPr>
          <a:xfrm>
            <a:off x="838199" y="1929146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l"/>
            </a:pPr>
            <a:r>
              <a:rPr lang="ja-JP" altLang="en-US" dirty="0">
                <a:solidFill>
                  <a:srgbClr val="0070C0"/>
                </a:solidFill>
              </a:rPr>
              <a:t>改善</a:t>
            </a:r>
            <a:endParaRPr lang="en-US" altLang="ja-JP" dirty="0">
              <a:solidFill>
                <a:srgbClr val="0070C0"/>
              </a:solidFill>
            </a:endParaRPr>
          </a:p>
          <a:p>
            <a:pPr lvl="1">
              <a:buFont typeface="Wingdings" panose="05000000000000000000" pitchFamily="2" charset="2"/>
              <a:buChar char="l"/>
            </a:pPr>
            <a:r>
              <a:rPr lang="ja-JP" altLang="en-US" dirty="0"/>
              <a:t>手話の重要な要素の動きを取り入れる</a:t>
            </a:r>
            <a:endParaRPr lang="en-US" altLang="ja-JP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ja-JP" altLang="en-US" dirty="0"/>
              <a:t>使用者は任意方向から手本を観察</a:t>
            </a:r>
            <a:endParaRPr lang="en-US" altLang="ja-JP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ja-JP" altLang="en-US" dirty="0"/>
              <a:t>手本を自然な方向に配置</a:t>
            </a:r>
            <a:endParaRPr lang="en-US" altLang="ja-JP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ja-JP" altLang="en-US" dirty="0"/>
              <a:t>採点を実施し合致の確認が可能</a:t>
            </a:r>
            <a:endParaRPr lang="en-US" altLang="ja-JP" dirty="0"/>
          </a:p>
          <a:p>
            <a:pPr>
              <a:buFont typeface="Wingdings" panose="05000000000000000000" pitchFamily="2" charset="2"/>
              <a:buChar char="l"/>
            </a:pPr>
            <a:endParaRPr lang="en-US" altLang="ja-JP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dirty="0"/>
              <a:t>直感的で理解しやすい学習ソフトウェアの開発</a:t>
            </a:r>
          </a:p>
        </p:txBody>
      </p:sp>
    </p:spTree>
    <p:extLst>
      <p:ext uri="{BB962C8B-B14F-4D97-AF65-F5344CB8AC3E}">
        <p14:creationId xmlns:p14="http://schemas.microsoft.com/office/powerpoint/2010/main" val="3775827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5D4BD1-D0A6-48C5-B83B-19A0275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日本手話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4F6D6D-94A0-4535-9D1A-058CBC0FC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dirty="0"/>
              <a:t>聴覚障害者がコミュニケーションを取るために生み出された日本語の手話の一つ</a:t>
            </a:r>
            <a:endParaRPr kumimoji="1" lang="en-US" altLang="ja-JP" dirty="0"/>
          </a:p>
          <a:p>
            <a:pPr>
              <a:buFont typeface="Wingdings" panose="05000000000000000000" pitchFamily="2" charset="2"/>
              <a:buChar char="l"/>
            </a:pPr>
            <a:endParaRPr lang="en-US" altLang="ja-JP" dirty="0"/>
          </a:p>
          <a:p>
            <a:pPr>
              <a:buFont typeface="Wingdings" panose="05000000000000000000" pitchFamily="2" charset="2"/>
              <a:buChar char="l"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26447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5D4BD1-D0A6-48C5-B83B-19A0275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ハンドトラッキング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4F6D6D-94A0-4535-9D1A-058CBC0FC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1954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5D4BD1-D0A6-48C5-B83B-19A0275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学習モード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4F6D6D-94A0-4535-9D1A-058CBC0FC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503287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5D4BD1-D0A6-48C5-B83B-19A0275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動作の様子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4F6D6D-94A0-4535-9D1A-058CBC0FC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kumimoji="1" lang="ja-JP" altLang="en-US" sz="2800" dirty="0"/>
          </a:p>
        </p:txBody>
      </p:sp>
      <p:pic>
        <p:nvPicPr>
          <p:cNvPr id="4" name="handmov">
            <a:hlinkClick r:id="" action="ppaction://media"/>
            <a:extLst>
              <a:ext uri="{FF2B5EF4-FFF2-40B4-BE49-F238E27FC236}">
                <a16:creationId xmlns:a16="http://schemas.microsoft.com/office/drawing/2014/main" id="{0E67336F-748C-4B1D-B3DD-2876C34193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0516" y="1600200"/>
            <a:ext cx="8858955" cy="498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6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2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5D4BD1-D0A6-48C5-B83B-19A0275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まとめ・今後の方針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D4F6D6D-94A0-4535-9D1A-058CBC0FC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10599768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Office">
      <a:dk1>
        <a:sysClr val="windowText" lastClr="000000"/>
      </a:dk1>
      <a:lt1>
        <a:sysClr val="window" lastClr="FFFFFF"/>
      </a:lt1>
      <a:dk2>
        <a:srgbClr val="6E747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85296"/>
      </a:hlink>
      <a:folHlink>
        <a:srgbClr val="99336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イオン</Template>
  <TotalTime>455</TotalTime>
  <Words>274</Words>
  <Application>Microsoft Office PowerPoint</Application>
  <PresentationFormat>ワイド画面</PresentationFormat>
  <Paragraphs>42</Paragraphs>
  <Slides>9</Slides>
  <Notes>2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ＭＳ Ｐゴシック</vt:lpstr>
      <vt:lpstr>游ゴシック</vt:lpstr>
      <vt:lpstr>Arial</vt:lpstr>
      <vt:lpstr>Calibri</vt:lpstr>
      <vt:lpstr>Century</vt:lpstr>
      <vt:lpstr>Wingdings</vt:lpstr>
      <vt:lpstr>Blank</vt:lpstr>
      <vt:lpstr>ハンドトラッキング機能搭載HMDを　用いた手話学習支援ツールの検討</vt:lpstr>
      <vt:lpstr>本研究の背景</vt:lpstr>
      <vt:lpstr>本研究の背景</vt:lpstr>
      <vt:lpstr>本研究の目的</vt:lpstr>
      <vt:lpstr>日本手話</vt:lpstr>
      <vt:lpstr>ハンドトラッキング</vt:lpstr>
      <vt:lpstr>学習モード</vt:lpstr>
      <vt:lpstr>動作の様子</vt:lpstr>
      <vt:lpstr>まとめ・今後の方針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ハンドトラッキング機能搭載HMDを用いた手話学習支援ツールの検討</dc:title>
  <dc:creator>赤葉　亮太</dc:creator>
  <cp:lastModifiedBy>赤葉　亮太</cp:lastModifiedBy>
  <cp:revision>96</cp:revision>
  <dcterms:created xsi:type="dcterms:W3CDTF">2020-11-07T03:20:35Z</dcterms:created>
  <dcterms:modified xsi:type="dcterms:W3CDTF">2020-11-09T08:00:34Z</dcterms:modified>
</cp:coreProperties>
</file>

<file path=docProps/thumbnail.jpeg>
</file>